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Lst>
  <p:notesMasterIdLst>
    <p:notesMasterId r:id="rId28"/>
  </p:notesMasterIdLst>
  <p:sldIdLst>
    <p:sldId id="256" r:id="rId6"/>
    <p:sldId id="273" r:id="rId7"/>
    <p:sldId id="264" r:id="rId8"/>
    <p:sldId id="274" r:id="rId9"/>
    <p:sldId id="258" r:id="rId10"/>
    <p:sldId id="275" r:id="rId11"/>
    <p:sldId id="259" r:id="rId12"/>
    <p:sldId id="262" r:id="rId13"/>
    <p:sldId id="261" r:id="rId14"/>
    <p:sldId id="266" r:id="rId15"/>
    <p:sldId id="267" r:id="rId16"/>
    <p:sldId id="260" r:id="rId17"/>
    <p:sldId id="276" r:id="rId18"/>
    <p:sldId id="277" r:id="rId19"/>
    <p:sldId id="278" r:id="rId20"/>
    <p:sldId id="279" r:id="rId21"/>
    <p:sldId id="280" r:id="rId22"/>
    <p:sldId id="268" r:id="rId23"/>
    <p:sldId id="269" r:id="rId24"/>
    <p:sldId id="270" r:id="rId25"/>
    <p:sldId id="271" r:id="rId26"/>
    <p:sldId id="272"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8408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88" autoAdjust="0"/>
    <p:restoredTop sz="78483" autoAdjust="0"/>
  </p:normalViewPr>
  <p:slideViewPr>
    <p:cSldViewPr snapToGrid="0" snapToObjects="1">
      <p:cViewPr varScale="1">
        <p:scale>
          <a:sx n="84" d="100"/>
          <a:sy n="84" d="100"/>
        </p:scale>
        <p:origin x="2442" y="96"/>
      </p:cViewPr>
      <p:guideLst>
        <p:guide orient="horz" pos="2160"/>
        <p:guide pos="2880"/>
      </p:guideLst>
    </p:cSldViewPr>
  </p:slideViewPr>
  <p:outlineViewPr>
    <p:cViewPr>
      <p:scale>
        <a:sx n="33" d="100"/>
        <a:sy n="33" d="100"/>
      </p:scale>
      <p:origin x="0" y="4256"/>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C42B809-D351-834B-AAB4-73D9B931EEE5}" type="datetimeFigureOut">
              <a:rPr lang="en-US" smtClean="0"/>
              <a:t>10/2/2015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A6B365D-3A37-B347-81F8-08B432A58C09}" type="slidenum">
              <a:rPr lang="en-US" smtClean="0"/>
              <a:t>‹#›</a:t>
            </a:fld>
            <a:endParaRPr lang="en-US"/>
          </a:p>
        </p:txBody>
      </p:sp>
    </p:spTree>
    <p:extLst>
      <p:ext uri="{BB962C8B-B14F-4D97-AF65-F5344CB8AC3E}">
        <p14:creationId xmlns:p14="http://schemas.microsoft.com/office/powerpoint/2010/main" val="223049687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6B365D-3A37-B347-81F8-08B432A58C09}" type="slidenum">
              <a:rPr lang="en-US" smtClean="0"/>
              <a:t>1</a:t>
            </a:fld>
            <a:endParaRPr lang="en-US"/>
          </a:p>
        </p:txBody>
      </p:sp>
    </p:spTree>
    <p:extLst>
      <p:ext uri="{BB962C8B-B14F-4D97-AF65-F5344CB8AC3E}">
        <p14:creationId xmlns:p14="http://schemas.microsoft.com/office/powerpoint/2010/main" val="21591082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how </a:t>
            </a:r>
            <a:r>
              <a:rPr lang="en-US" dirty="0" err="1" smtClean="0"/>
              <a:t>autodetect</a:t>
            </a:r>
            <a:r>
              <a:rPr lang="en-US" dirty="0" smtClean="0"/>
              <a:t> changes works very similar to </a:t>
            </a:r>
            <a:r>
              <a:rPr lang="en-US" dirty="0" err="1" smtClean="0"/>
              <a:t>asNoTracking</a:t>
            </a:r>
            <a:r>
              <a:rPr lang="en-US" dirty="0" smtClean="0"/>
              <a:t>, however as no tracking works on the set/query level, whereas the </a:t>
            </a:r>
            <a:r>
              <a:rPr lang="en-US" dirty="0" err="1" smtClean="0"/>
              <a:t>autodetectchanges</a:t>
            </a:r>
            <a:r>
              <a:rPr lang="en-US" dirty="0" smtClean="0"/>
              <a:t> off is on the whole context so if you do need to do updates, changes will not be tracked.</a:t>
            </a:r>
          </a:p>
          <a:p>
            <a:endParaRPr lang="en-US" dirty="0" smtClean="0"/>
          </a:p>
          <a:p>
            <a:r>
              <a:rPr lang="en-US" dirty="0" smtClean="0"/>
              <a:t>Mention about </a:t>
            </a:r>
            <a:r>
              <a:rPr lang="en-US" dirty="0" err="1" smtClean="0"/>
              <a:t>autodetectchanges</a:t>
            </a:r>
            <a:r>
              <a:rPr lang="en-US" dirty="0" smtClean="0"/>
              <a:t> and validate on save false not helping in my insert example with EF6, but that in the past it has helped me a lot, and to just keep it in mind for your use case if you are already doing other validation anyway (also mention about batching the saves for large updates/inserts).</a:t>
            </a:r>
            <a:endParaRPr lang="en-US" dirty="0"/>
          </a:p>
        </p:txBody>
      </p:sp>
      <p:sp>
        <p:nvSpPr>
          <p:cNvPr id="4" name="Slide Number Placeholder 3"/>
          <p:cNvSpPr>
            <a:spLocks noGrp="1"/>
          </p:cNvSpPr>
          <p:nvPr>
            <p:ph type="sldNum" sz="quarter" idx="10"/>
          </p:nvPr>
        </p:nvSpPr>
        <p:spPr/>
        <p:txBody>
          <a:bodyPr/>
          <a:lstStyle/>
          <a:p>
            <a:fld id="{2A6B365D-3A37-B347-81F8-08B432A58C09}" type="slidenum">
              <a:rPr lang="en-US" smtClean="0"/>
              <a:t>16</a:t>
            </a:fld>
            <a:endParaRPr lang="en-US"/>
          </a:p>
        </p:txBody>
      </p:sp>
    </p:spTree>
    <p:extLst>
      <p:ext uri="{BB962C8B-B14F-4D97-AF65-F5344CB8AC3E}">
        <p14:creationId xmlns:p14="http://schemas.microsoft.com/office/powerpoint/2010/main" val="3561062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model binding, timeline, configuration, cache (http cache items), server information, request information, also explain trace is for </a:t>
            </a:r>
            <a:r>
              <a:rPr lang="en-US" dirty="0" err="1" smtClean="0"/>
              <a:t>System.diagnostics.trace</a:t>
            </a:r>
            <a:r>
              <a:rPr lang="en-US" dirty="0" smtClean="0"/>
              <a:t> or debug messages during the request. Can set up a custom security policy for Glimpse. Talk about different packages needed for EF and MVC.</a:t>
            </a:r>
          </a:p>
          <a:p>
            <a:endParaRPr lang="en-US" dirty="0" smtClean="0"/>
          </a:p>
          <a:p>
            <a:r>
              <a:rPr lang="en-US" dirty="0" smtClean="0"/>
              <a:t>Show how transactions look in Glimpse, show the different tabs and how ajax for the current page shows up in ajax and you can set your context to there, show history with past requests. Show first get products which does all the duplicate queries (show how duplicates look in Glimpse)</a:t>
            </a:r>
            <a:endParaRPr lang="en-US" dirty="0"/>
          </a:p>
        </p:txBody>
      </p:sp>
      <p:sp>
        <p:nvSpPr>
          <p:cNvPr id="4" name="Slide Number Placeholder 3"/>
          <p:cNvSpPr>
            <a:spLocks noGrp="1"/>
          </p:cNvSpPr>
          <p:nvPr>
            <p:ph type="sldNum" sz="quarter" idx="10"/>
          </p:nvPr>
        </p:nvSpPr>
        <p:spPr/>
        <p:txBody>
          <a:bodyPr/>
          <a:lstStyle/>
          <a:p>
            <a:fld id="{2A6B365D-3A37-B347-81F8-08B432A58C09}" type="slidenum">
              <a:rPr lang="en-US" smtClean="0"/>
              <a:t>6</a:t>
            </a:fld>
            <a:endParaRPr lang="en-US"/>
          </a:p>
        </p:txBody>
      </p:sp>
    </p:spTree>
    <p:extLst>
      <p:ext uri="{BB962C8B-B14F-4D97-AF65-F5344CB8AC3E}">
        <p14:creationId xmlns:p14="http://schemas.microsoft.com/office/powerpoint/2010/main" val="1312552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6B365D-3A37-B347-81F8-08B432A58C09}" type="slidenum">
              <a:rPr lang="en-US" smtClean="0"/>
              <a:t>7</a:t>
            </a:fld>
            <a:endParaRPr lang="en-US"/>
          </a:p>
        </p:txBody>
      </p:sp>
    </p:spTree>
    <p:extLst>
      <p:ext uri="{BB962C8B-B14F-4D97-AF65-F5344CB8AC3E}">
        <p14:creationId xmlns:p14="http://schemas.microsoft.com/office/powerpoint/2010/main" val="2951204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https://msdn.microsoft.com/en-us/library/vstudio/bb738633(v=vs.100).aspx</a:t>
            </a:r>
            <a:endParaRPr lang="en-US" dirty="0"/>
          </a:p>
        </p:txBody>
      </p:sp>
      <p:sp>
        <p:nvSpPr>
          <p:cNvPr id="4" name="Slide Number Placeholder 3"/>
          <p:cNvSpPr>
            <a:spLocks noGrp="1"/>
          </p:cNvSpPr>
          <p:nvPr>
            <p:ph type="sldNum" sz="quarter" idx="10"/>
          </p:nvPr>
        </p:nvSpPr>
        <p:spPr/>
        <p:txBody>
          <a:bodyPr/>
          <a:lstStyle/>
          <a:p>
            <a:fld id="{2A6B365D-3A37-B347-81F8-08B432A58C09}" type="slidenum">
              <a:rPr lang="en-US" smtClean="0"/>
              <a:t>8</a:t>
            </a:fld>
            <a:endParaRPr lang="en-US"/>
          </a:p>
        </p:txBody>
      </p:sp>
    </p:spTree>
    <p:extLst>
      <p:ext uri="{BB962C8B-B14F-4D97-AF65-F5344CB8AC3E}">
        <p14:creationId xmlns:p14="http://schemas.microsoft.com/office/powerpoint/2010/main" val="4190611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http://stackoverflow.com/questions/8339988/performance-of-linq-any-vs-firstordefault-null</a:t>
            </a:r>
            <a:endParaRPr lang="en-US" dirty="0"/>
          </a:p>
        </p:txBody>
      </p:sp>
      <p:sp>
        <p:nvSpPr>
          <p:cNvPr id="4" name="Slide Number Placeholder 3"/>
          <p:cNvSpPr>
            <a:spLocks noGrp="1"/>
          </p:cNvSpPr>
          <p:nvPr>
            <p:ph type="sldNum" sz="quarter" idx="10"/>
          </p:nvPr>
        </p:nvSpPr>
        <p:spPr/>
        <p:txBody>
          <a:bodyPr/>
          <a:lstStyle/>
          <a:p>
            <a:fld id="{2A6B365D-3A37-B347-81F8-08B432A58C09}" type="slidenum">
              <a:rPr lang="en-US" smtClean="0"/>
              <a:t>11</a:t>
            </a:fld>
            <a:endParaRPr lang="en-US"/>
          </a:p>
        </p:txBody>
      </p:sp>
    </p:spTree>
    <p:extLst>
      <p:ext uri="{BB962C8B-B14F-4D97-AF65-F5344CB8AC3E}">
        <p14:creationId xmlns:p14="http://schemas.microsoft.com/office/powerpoint/2010/main" val="2160383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t>
            </a:r>
            <a:r>
              <a:rPr lang="en-US" dirty="0" err="1" smtClean="0"/>
              <a:t>AsNoTracking</a:t>
            </a:r>
            <a:r>
              <a:rPr lang="en-US" dirty="0" smtClean="0"/>
              <a:t>, talk about how this usually has a bigger impact on large sets of entities. I am using </a:t>
            </a:r>
            <a:r>
              <a:rPr lang="en-US" dirty="0" err="1" smtClean="0"/>
              <a:t>TransactionHistory</a:t>
            </a:r>
            <a:r>
              <a:rPr lang="en-US" dirty="0" smtClean="0"/>
              <a:t> which has 100k+ rows, so this is more pronounced. On my environment when I was testing before with change tracking this took about 2300 milliseconds, whereas with as no tracking it took about 700 </a:t>
            </a:r>
            <a:r>
              <a:rPr lang="en-US" dirty="0" err="1" smtClean="0"/>
              <a:t>ms</a:t>
            </a:r>
            <a:endParaRPr lang="en-US" dirty="0" smtClean="0"/>
          </a:p>
          <a:p>
            <a:endParaRPr lang="en-US" dirty="0" smtClean="0"/>
          </a:p>
          <a:p>
            <a:r>
              <a:rPr lang="en-US" dirty="0" smtClean="0"/>
              <a:t>Show bad practice which is to load a parent just to get the children entities, should be pretty obvious, but just directly query the child table entities. Seems self-explanatory but I have seen this done many times, working with an ORM just makes this really easy to do since the children are right there. This has a really big negative effect if you have a large parent entity. An example I have seen before is people using a function that already existed in the service layer to load the parent to get the children because they didn't want to add a new service method to just get the children, but they didn't realize that original service method was actually doing about 10 includes for that huge parent entity, which was really killing performance.</a:t>
            </a:r>
            <a:endParaRPr lang="en-US" dirty="0"/>
          </a:p>
        </p:txBody>
      </p:sp>
      <p:sp>
        <p:nvSpPr>
          <p:cNvPr id="4" name="Slide Number Placeholder 3"/>
          <p:cNvSpPr>
            <a:spLocks noGrp="1"/>
          </p:cNvSpPr>
          <p:nvPr>
            <p:ph type="sldNum" sz="quarter" idx="10"/>
          </p:nvPr>
        </p:nvSpPr>
        <p:spPr/>
        <p:txBody>
          <a:bodyPr/>
          <a:lstStyle/>
          <a:p>
            <a:fld id="{2A6B365D-3A37-B347-81F8-08B432A58C09}" type="slidenum">
              <a:rPr lang="en-US" smtClean="0"/>
              <a:t>12</a:t>
            </a:fld>
            <a:endParaRPr lang="en-US"/>
          </a:p>
        </p:txBody>
      </p:sp>
    </p:spTree>
    <p:extLst>
      <p:ext uri="{BB962C8B-B14F-4D97-AF65-F5344CB8AC3E}">
        <p14:creationId xmlns:p14="http://schemas.microsoft.com/office/powerpoint/2010/main" val="1293795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first get products which does all the duplicate queries, show a better way which is to include that relation, show best way which is to create a custom DTO that just gets the property you need so less data to materialize and less of a crazy union.</a:t>
            </a:r>
            <a:endParaRPr lang="en-US" dirty="0"/>
          </a:p>
        </p:txBody>
      </p:sp>
      <p:sp>
        <p:nvSpPr>
          <p:cNvPr id="4" name="Slide Number Placeholder 3"/>
          <p:cNvSpPr>
            <a:spLocks noGrp="1"/>
          </p:cNvSpPr>
          <p:nvPr>
            <p:ph type="sldNum" sz="quarter" idx="10"/>
          </p:nvPr>
        </p:nvSpPr>
        <p:spPr/>
        <p:txBody>
          <a:bodyPr/>
          <a:lstStyle/>
          <a:p>
            <a:fld id="{2A6B365D-3A37-B347-81F8-08B432A58C09}" type="slidenum">
              <a:rPr lang="en-US" smtClean="0"/>
              <a:t>13</a:t>
            </a:fld>
            <a:endParaRPr lang="en-US"/>
          </a:p>
        </p:txBody>
      </p:sp>
    </p:spTree>
    <p:extLst>
      <p:ext uri="{BB962C8B-B14F-4D97-AF65-F5344CB8AC3E}">
        <p14:creationId xmlns:p14="http://schemas.microsoft.com/office/powerpoint/2010/main" val="40506228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 multiple include scenario with nested includes and talk about how this is </a:t>
            </a:r>
            <a:r>
              <a:rPr lang="en-US" dirty="0" err="1" smtClean="0"/>
              <a:t>is</a:t>
            </a:r>
            <a:r>
              <a:rPr lang="en-US" dirty="0" smtClean="0"/>
              <a:t> a big increase in query complexity and results. 700 results from the first example, 20000 in the second, just from doing an nested include. Recommendation is to create a separate DTO for just what you need or to completely separately query that data and manipulate it together, separate connection but most likely the queries are faster without doing the unions.</a:t>
            </a:r>
            <a:endParaRPr lang="en-US" dirty="0"/>
          </a:p>
        </p:txBody>
      </p:sp>
      <p:sp>
        <p:nvSpPr>
          <p:cNvPr id="4" name="Slide Number Placeholder 3"/>
          <p:cNvSpPr>
            <a:spLocks noGrp="1"/>
          </p:cNvSpPr>
          <p:nvPr>
            <p:ph type="sldNum" sz="quarter" idx="10"/>
          </p:nvPr>
        </p:nvSpPr>
        <p:spPr/>
        <p:txBody>
          <a:bodyPr/>
          <a:lstStyle/>
          <a:p>
            <a:fld id="{2A6B365D-3A37-B347-81F8-08B432A58C09}" type="slidenum">
              <a:rPr lang="en-US" smtClean="0"/>
              <a:t>14</a:t>
            </a:fld>
            <a:endParaRPr lang="en-US"/>
          </a:p>
        </p:txBody>
      </p:sp>
    </p:spTree>
    <p:extLst>
      <p:ext uri="{BB962C8B-B14F-4D97-AF65-F5344CB8AC3E}">
        <p14:creationId xmlns:p14="http://schemas.microsoft.com/office/powerpoint/2010/main" val="746110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above show the GTL example and talk about how before when we were loading the employee info record we were including these extra tables just to check if the employee had GTL for validation purposes on a birth date. This was making every read of the employee info record huge since it had basically three extra includes so abstracted to be its own function for only when it is being saved. Think of the most common use case, which for us was going to be basic reads of data, the item needed for validation sometimes wasn't worth always including.</a:t>
            </a:r>
            <a:endParaRPr lang="en-US" dirty="0"/>
          </a:p>
        </p:txBody>
      </p:sp>
      <p:sp>
        <p:nvSpPr>
          <p:cNvPr id="4" name="Slide Number Placeholder 3"/>
          <p:cNvSpPr>
            <a:spLocks noGrp="1"/>
          </p:cNvSpPr>
          <p:nvPr>
            <p:ph type="sldNum" sz="quarter" idx="10"/>
          </p:nvPr>
        </p:nvSpPr>
        <p:spPr/>
        <p:txBody>
          <a:bodyPr/>
          <a:lstStyle/>
          <a:p>
            <a:fld id="{2A6B365D-3A37-B347-81F8-08B432A58C09}" type="slidenum">
              <a:rPr lang="en-US" smtClean="0"/>
              <a:t>15</a:t>
            </a:fld>
            <a:endParaRPr lang="en-US"/>
          </a:p>
        </p:txBody>
      </p:sp>
    </p:spTree>
    <p:extLst>
      <p:ext uri="{BB962C8B-B14F-4D97-AF65-F5344CB8AC3E}">
        <p14:creationId xmlns:p14="http://schemas.microsoft.com/office/powerpoint/2010/main" val="7637192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1935191"/>
            <a:ext cx="8229600" cy="914400"/>
          </a:xfrm>
        </p:spPr>
        <p:txBody>
          <a:bodyPr anchor="b">
            <a:noAutofit/>
          </a:bodyPr>
          <a:lstStyle>
            <a:lvl1pPr>
              <a:defRPr sz="4800" b="0" i="0">
                <a:solidFill>
                  <a:schemeClr val="bg1"/>
                </a:solidFill>
                <a:latin typeface="+mj-lt"/>
                <a:cs typeface="Open Sans"/>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457200" y="2862965"/>
            <a:ext cx="8229600" cy="914400"/>
          </a:xfrm>
        </p:spPr>
        <p:txBody>
          <a:bodyPr lIns="0" tIns="0" rIns="0" bIns="0">
            <a:normAutofit/>
          </a:bodyPr>
          <a:lstStyle>
            <a:lvl1pPr marL="0" indent="0" algn="l">
              <a:buNone/>
              <a:defRPr sz="24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6" name="Slide Number Placeholder 5"/>
          <p:cNvSpPr>
            <a:spLocks noGrp="1"/>
          </p:cNvSpPr>
          <p:nvPr>
            <p:ph type="sldNum" sz="quarter" idx="12"/>
          </p:nvPr>
        </p:nvSpPr>
        <p:spPr/>
        <p:txBody>
          <a:bodyPr/>
          <a:lstStyle/>
          <a:p>
            <a:fld id="{A6C4FE00-48D1-1049-B6D1-3606DD436236}" type="slidenum">
              <a:rPr lang="en-US" smtClean="0"/>
              <a:t>‹#›</a:t>
            </a:fld>
            <a:endParaRPr lang="en-US"/>
          </a:p>
        </p:txBody>
      </p:sp>
      <p:pic>
        <p:nvPicPr>
          <p:cNvPr id="7" name="Picture 6"/>
          <p:cNvPicPr>
            <a:picLocks noChangeAspect="1"/>
          </p:cNvPicPr>
          <p:nvPr userDrawn="1"/>
        </p:nvPicPr>
        <p:blipFill>
          <a:blip r:embed="rId3"/>
          <a:stretch>
            <a:fillRect/>
          </a:stretch>
        </p:blipFill>
        <p:spPr>
          <a:xfrm>
            <a:off x="457201" y="1294624"/>
            <a:ext cx="1708484" cy="777742"/>
          </a:xfrm>
          <a:prstGeom prst="rect">
            <a:avLst/>
          </a:prstGeom>
        </p:spPr>
      </p:pic>
    </p:spTree>
    <p:extLst>
      <p:ext uri="{BB962C8B-B14F-4D97-AF65-F5344CB8AC3E}">
        <p14:creationId xmlns:p14="http://schemas.microsoft.com/office/powerpoint/2010/main" val="2989430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6C4FE00-48D1-1049-B6D1-3606DD436236}" type="slidenum">
              <a:rPr lang="en-US" smtClean="0"/>
              <a:t>‹#›</a:t>
            </a:fld>
            <a:endParaRPr lang="en-US"/>
          </a:p>
        </p:txBody>
      </p:sp>
      <p:pic>
        <p:nvPicPr>
          <p:cNvPr id="5" name="Picture 4"/>
          <p:cNvPicPr>
            <a:picLocks noChangeAspect="1"/>
          </p:cNvPicPr>
          <p:nvPr userDrawn="1"/>
        </p:nvPicPr>
        <p:blipFill>
          <a:blip r:embed="rId2"/>
          <a:stretch>
            <a:fillRect/>
          </a:stretch>
        </p:blipFill>
        <p:spPr>
          <a:xfrm>
            <a:off x="457201" y="6264275"/>
            <a:ext cx="1004381" cy="457200"/>
          </a:xfrm>
          <a:prstGeom prst="rect">
            <a:avLst/>
          </a:prstGeom>
        </p:spPr>
      </p:pic>
    </p:spTree>
    <p:extLst>
      <p:ext uri="{BB962C8B-B14F-4D97-AF65-F5344CB8AC3E}">
        <p14:creationId xmlns:p14="http://schemas.microsoft.com/office/powerpoint/2010/main" val="2173289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06D912A2-59AD-6C48-984F-F435C0260F95}" type="datetimeFigureOut">
              <a:rPr lang="en-US" smtClean="0"/>
              <a:t>10/2/2015</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6C4FE00-48D1-1049-B6D1-3606DD436236}" type="slidenum">
              <a:rPr lang="en-US" smtClean="0"/>
              <a:t>‹#›</a:t>
            </a:fld>
            <a:endParaRPr lang="en-US"/>
          </a:p>
        </p:txBody>
      </p:sp>
    </p:spTree>
    <p:extLst>
      <p:ext uri="{BB962C8B-B14F-4D97-AF65-F5344CB8AC3E}">
        <p14:creationId xmlns:p14="http://schemas.microsoft.com/office/powerpoint/2010/main" val="3522175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06D912A2-59AD-6C48-984F-F435C0260F95}" type="datetimeFigureOut">
              <a:rPr lang="en-US" smtClean="0"/>
              <a:t>10/2/2015</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6C4FE00-48D1-1049-B6D1-3606DD436236}" type="slidenum">
              <a:rPr lang="en-US" smtClean="0"/>
              <a:t>‹#›</a:t>
            </a:fld>
            <a:endParaRPr lang="en-US"/>
          </a:p>
        </p:txBody>
      </p:sp>
    </p:spTree>
    <p:extLst>
      <p:ext uri="{BB962C8B-B14F-4D97-AF65-F5344CB8AC3E}">
        <p14:creationId xmlns:p14="http://schemas.microsoft.com/office/powerpoint/2010/main" val="42513055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06D912A2-59AD-6C48-984F-F435C0260F95}" type="datetimeFigureOut">
              <a:rPr lang="en-US" smtClean="0"/>
              <a:t>10/2/2015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6C4FE00-48D1-1049-B6D1-3606DD436236}" type="slidenum">
              <a:rPr lang="en-US" smtClean="0"/>
              <a:t>‹#›</a:t>
            </a:fld>
            <a:endParaRPr lang="en-US"/>
          </a:p>
        </p:txBody>
      </p:sp>
    </p:spTree>
    <p:extLst>
      <p:ext uri="{BB962C8B-B14F-4D97-AF65-F5344CB8AC3E}">
        <p14:creationId xmlns:p14="http://schemas.microsoft.com/office/powerpoint/2010/main" val="9553125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06D912A2-59AD-6C48-984F-F435C0260F95}" type="datetimeFigureOut">
              <a:rPr lang="en-US" smtClean="0"/>
              <a:t>10/2/2015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6C4FE00-48D1-1049-B6D1-3606DD436236}" type="slidenum">
              <a:rPr lang="en-US" smtClean="0"/>
              <a:t>‹#›</a:t>
            </a:fld>
            <a:endParaRPr lang="en-US"/>
          </a:p>
        </p:txBody>
      </p:sp>
    </p:spTree>
    <p:extLst>
      <p:ext uri="{BB962C8B-B14F-4D97-AF65-F5344CB8AC3E}">
        <p14:creationId xmlns:p14="http://schemas.microsoft.com/office/powerpoint/2010/main" val="2765944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6C4FE00-48D1-1049-B6D1-3606DD436236}" type="slidenum">
              <a:rPr lang="en-US" smtClean="0"/>
              <a:t>‹#›</a:t>
            </a:fld>
            <a:endParaRPr lang="en-US"/>
          </a:p>
        </p:txBody>
      </p:sp>
      <p:sp>
        <p:nvSpPr>
          <p:cNvPr id="9" name="Title 8"/>
          <p:cNvSpPr>
            <a:spLocks noGrp="1"/>
          </p:cNvSpPr>
          <p:nvPr>
            <p:ph type="title"/>
          </p:nvPr>
        </p:nvSpPr>
        <p:spPr/>
        <p:txBody>
          <a:bodyPr/>
          <a:lstStyle/>
          <a:p>
            <a:r>
              <a:rPr lang="en-US" smtClean="0"/>
              <a:t>Click to edit Master title style</a:t>
            </a:r>
            <a:endParaRPr lang="en-US" dirty="0"/>
          </a:p>
        </p:txBody>
      </p:sp>
      <p:sp>
        <p:nvSpPr>
          <p:cNvPr id="11" name="Content Placeholder 10"/>
          <p:cNvSpPr>
            <a:spLocks noGrp="1"/>
          </p:cNvSpPr>
          <p:nvPr>
            <p:ph sz="quarter" idx="13"/>
          </p:nvPr>
        </p:nvSpPr>
        <p:spPr>
          <a:xfrm>
            <a:off x="457200" y="1143000"/>
            <a:ext cx="8229600" cy="5029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2" name="Picture 11"/>
          <p:cNvPicPr>
            <a:picLocks noChangeAspect="1"/>
          </p:cNvPicPr>
          <p:nvPr userDrawn="1"/>
        </p:nvPicPr>
        <p:blipFill>
          <a:blip r:embed="rId2"/>
          <a:stretch>
            <a:fillRect/>
          </a:stretch>
        </p:blipFill>
        <p:spPr>
          <a:xfrm>
            <a:off x="457201" y="6264275"/>
            <a:ext cx="1004381" cy="457200"/>
          </a:xfrm>
          <a:prstGeom prst="rect">
            <a:avLst/>
          </a:prstGeom>
        </p:spPr>
      </p:pic>
    </p:spTree>
    <p:extLst>
      <p:ext uri="{BB962C8B-B14F-4D97-AF65-F5344CB8AC3E}">
        <p14:creationId xmlns:p14="http://schemas.microsoft.com/office/powerpoint/2010/main" val="2025428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a:solidFill>
                  <a:schemeClr val="tx2">
                    <a:lumMod val="50000"/>
                    <a:lumOff val="50000"/>
                  </a:schemeClr>
                </a:solidFill>
              </a:defRPr>
            </a:lvl1pPr>
          </a:lstStyle>
          <a:p>
            <a:fld id="{A6C4FE00-48D1-1049-B6D1-3606DD436236}" type="slidenum">
              <a:rPr lang="en-US" smtClean="0"/>
              <a:pPr/>
              <a:t>‹#›</a:t>
            </a:fld>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
        <p:nvSpPr>
          <p:cNvPr id="8" name="Content Placeholder 10"/>
          <p:cNvSpPr>
            <a:spLocks noGrp="1"/>
          </p:cNvSpPr>
          <p:nvPr>
            <p:ph sz="quarter" idx="13"/>
          </p:nvPr>
        </p:nvSpPr>
        <p:spPr>
          <a:xfrm>
            <a:off x="457200" y="1143000"/>
            <a:ext cx="8229600" cy="5029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9" name="Picture 8"/>
          <p:cNvPicPr>
            <a:picLocks noChangeAspect="1"/>
          </p:cNvPicPr>
          <p:nvPr userDrawn="1"/>
        </p:nvPicPr>
        <p:blipFill>
          <a:blip r:embed="rId3"/>
          <a:stretch>
            <a:fillRect/>
          </a:stretch>
        </p:blipFill>
        <p:spPr>
          <a:xfrm>
            <a:off x="457201" y="6272770"/>
            <a:ext cx="1004383" cy="457200"/>
          </a:xfrm>
          <a:prstGeom prst="rect">
            <a:avLst/>
          </a:prstGeom>
        </p:spPr>
      </p:pic>
    </p:spTree>
    <p:extLst>
      <p:ext uri="{BB962C8B-B14F-4D97-AF65-F5344CB8AC3E}">
        <p14:creationId xmlns:p14="http://schemas.microsoft.com/office/powerpoint/2010/main" val="1302964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Re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A6C4FE00-48D1-1049-B6D1-3606DD436236}" type="slidenum">
              <a:rPr lang="en-US" smtClean="0"/>
              <a:pPr/>
              <a:t>‹#›</a:t>
            </a:fld>
            <a:endParaRPr lang="en-US"/>
          </a:p>
        </p:txBody>
      </p:sp>
      <p:sp>
        <p:nvSpPr>
          <p:cNvPr id="4" name="Content Placeholder 10"/>
          <p:cNvSpPr>
            <a:spLocks noGrp="1"/>
          </p:cNvSpPr>
          <p:nvPr>
            <p:ph sz="quarter" idx="13"/>
          </p:nvPr>
        </p:nvSpPr>
        <p:spPr>
          <a:xfrm>
            <a:off x="457200" y="1143000"/>
            <a:ext cx="8229600" cy="5029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5" name="Picture 4"/>
          <p:cNvPicPr>
            <a:picLocks noChangeAspect="1"/>
          </p:cNvPicPr>
          <p:nvPr userDrawn="1"/>
        </p:nvPicPr>
        <p:blipFill>
          <a:blip r:embed="rId3"/>
          <a:stretch>
            <a:fillRect/>
          </a:stretch>
        </p:blipFill>
        <p:spPr>
          <a:xfrm>
            <a:off x="457201" y="6267614"/>
            <a:ext cx="997006" cy="453861"/>
          </a:xfrm>
          <a:prstGeom prst="rect">
            <a:avLst/>
          </a:prstGeom>
        </p:spPr>
      </p:pic>
    </p:spTree>
    <p:extLst>
      <p:ext uri="{BB962C8B-B14F-4D97-AF65-F5344CB8AC3E}">
        <p14:creationId xmlns:p14="http://schemas.microsoft.com/office/powerpoint/2010/main" val="1448097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A6C4FE00-48D1-1049-B6D1-3606DD436236}" type="slidenum">
              <a:rPr lang="en-US" smtClean="0"/>
              <a:pPr/>
              <a:t>‹#›</a:t>
            </a:fld>
            <a:endParaRPr lang="en-US"/>
          </a:p>
        </p:txBody>
      </p:sp>
      <p:sp>
        <p:nvSpPr>
          <p:cNvPr id="4" name="Content Placeholder 10"/>
          <p:cNvSpPr>
            <a:spLocks noGrp="1"/>
          </p:cNvSpPr>
          <p:nvPr>
            <p:ph sz="quarter" idx="13"/>
          </p:nvPr>
        </p:nvSpPr>
        <p:spPr>
          <a:xfrm>
            <a:off x="457200" y="1143000"/>
            <a:ext cx="8229600" cy="5029200"/>
          </a:xfrm>
        </p:spPr>
        <p:txBody>
          <a:bodyPr/>
          <a:lstStyle>
            <a:lvl1pPr>
              <a:buClr>
                <a:schemeClr val="tx2"/>
              </a:buClr>
              <a:defRPr>
                <a:solidFill>
                  <a:schemeClr val="bg1"/>
                </a:solidFill>
              </a:defRPr>
            </a:lvl1pPr>
            <a:lvl2pPr>
              <a:buClr>
                <a:schemeClr val="tx2"/>
              </a:buClr>
              <a:defRPr>
                <a:solidFill>
                  <a:schemeClr val="bg1"/>
                </a:solidFill>
              </a:defRPr>
            </a:lvl2pPr>
            <a:lvl3pPr>
              <a:buClr>
                <a:schemeClr val="tx2"/>
              </a:buClr>
              <a:defRPr>
                <a:solidFill>
                  <a:schemeClr val="bg1"/>
                </a:solidFill>
              </a:defRPr>
            </a:lvl3pPr>
            <a:lvl4pPr>
              <a:buClr>
                <a:schemeClr val="tx2"/>
              </a:buClr>
              <a:defRPr>
                <a:solidFill>
                  <a:schemeClr val="bg1"/>
                </a:solidFill>
              </a:defRPr>
            </a:lvl4pPr>
            <a:lvl5pPr>
              <a:buClr>
                <a:schemeClr val="tx2"/>
              </a:buCl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5" name="Picture 4"/>
          <p:cNvPicPr>
            <a:picLocks noChangeAspect="1"/>
          </p:cNvPicPr>
          <p:nvPr userDrawn="1"/>
        </p:nvPicPr>
        <p:blipFill>
          <a:blip r:embed="rId3"/>
          <a:stretch>
            <a:fillRect/>
          </a:stretch>
        </p:blipFill>
        <p:spPr>
          <a:xfrm>
            <a:off x="457201" y="6267614"/>
            <a:ext cx="997006" cy="453861"/>
          </a:xfrm>
          <a:prstGeom prst="rect">
            <a:avLst/>
          </a:prstGeom>
        </p:spPr>
      </p:pic>
    </p:spTree>
    <p:extLst>
      <p:ext uri="{BB962C8B-B14F-4D97-AF65-F5344CB8AC3E}">
        <p14:creationId xmlns:p14="http://schemas.microsoft.com/office/powerpoint/2010/main" val="2451491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4406900"/>
            <a:ext cx="8229600" cy="1362075"/>
          </a:xfrm>
        </p:spPr>
        <p:txBody>
          <a:bodyPr anchor="t"/>
          <a:lstStyle>
            <a:lvl1pPr algn="l">
              <a:defRPr sz="4000" b="0" cap="none">
                <a:solidFill>
                  <a:schemeClr val="bg1"/>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2906713"/>
            <a:ext cx="8229599" cy="1500187"/>
          </a:xfrm>
        </p:spPr>
        <p:txBody>
          <a:bodyPr lIns="0" tIns="0" bIns="0" anchor="b">
            <a:normAutofit/>
          </a:bodyPr>
          <a:lstStyle>
            <a:lvl1pPr marL="0" indent="0">
              <a:buNone/>
              <a:defRPr sz="2400" b="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p:txBody>
          <a:bodyPr/>
          <a:lstStyle>
            <a:lvl1pPr>
              <a:defRPr>
                <a:solidFill>
                  <a:schemeClr val="tx2">
                    <a:lumMod val="50000"/>
                    <a:lumOff val="50000"/>
                  </a:schemeClr>
                </a:solidFill>
              </a:defRPr>
            </a:lvl1pPr>
          </a:lstStyle>
          <a:p>
            <a:fld id="{A6C4FE00-48D1-1049-B6D1-3606DD436236}" type="slidenum">
              <a:rPr lang="en-US" smtClean="0"/>
              <a:pPr/>
              <a:t>‹#›</a:t>
            </a:fld>
            <a:endParaRPr lang="en-US"/>
          </a:p>
        </p:txBody>
      </p:sp>
      <p:pic>
        <p:nvPicPr>
          <p:cNvPr id="7" name="Picture 6"/>
          <p:cNvPicPr>
            <a:picLocks noChangeAspect="1"/>
          </p:cNvPicPr>
          <p:nvPr userDrawn="1"/>
        </p:nvPicPr>
        <p:blipFill>
          <a:blip r:embed="rId3"/>
          <a:stretch>
            <a:fillRect/>
          </a:stretch>
        </p:blipFill>
        <p:spPr>
          <a:xfrm>
            <a:off x="457200" y="467285"/>
            <a:ext cx="1371600" cy="624359"/>
          </a:xfrm>
          <a:prstGeom prst="rect">
            <a:avLst/>
          </a:prstGeom>
        </p:spPr>
      </p:pic>
    </p:spTree>
    <p:extLst>
      <p:ext uri="{BB962C8B-B14F-4D97-AF65-F5344CB8AC3E}">
        <p14:creationId xmlns:p14="http://schemas.microsoft.com/office/powerpoint/2010/main" val="439872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2"/>
          </p:nvPr>
        </p:nvSpPr>
        <p:spPr/>
        <p:txBody>
          <a:bodyPr/>
          <a:lstStyle/>
          <a:p>
            <a:fld id="{A6C4FE00-48D1-1049-B6D1-3606DD436236}" type="slidenum">
              <a:rPr lang="en-US" smtClean="0"/>
              <a:t>‹#›</a:t>
            </a:fld>
            <a:endParaRPr lang="en-US"/>
          </a:p>
        </p:txBody>
      </p:sp>
      <p:pic>
        <p:nvPicPr>
          <p:cNvPr id="8" name="Picture 7"/>
          <p:cNvPicPr>
            <a:picLocks noChangeAspect="1"/>
          </p:cNvPicPr>
          <p:nvPr userDrawn="1"/>
        </p:nvPicPr>
        <p:blipFill>
          <a:blip r:embed="rId2"/>
          <a:stretch>
            <a:fillRect/>
          </a:stretch>
        </p:blipFill>
        <p:spPr>
          <a:xfrm>
            <a:off x="457201" y="6264275"/>
            <a:ext cx="1004381" cy="457200"/>
          </a:xfrm>
          <a:prstGeom prst="rect">
            <a:avLst/>
          </a:prstGeom>
        </p:spPr>
      </p:pic>
    </p:spTree>
    <p:extLst>
      <p:ext uri="{BB962C8B-B14F-4D97-AF65-F5344CB8AC3E}">
        <p14:creationId xmlns:p14="http://schemas.microsoft.com/office/powerpoint/2010/main" val="2074485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A6C4FE00-48D1-1049-B6D1-3606DD436236}" type="slidenum">
              <a:rPr lang="en-US" smtClean="0"/>
              <a:t>‹#›</a:t>
            </a:fld>
            <a:endParaRPr lang="en-US"/>
          </a:p>
        </p:txBody>
      </p:sp>
      <p:pic>
        <p:nvPicPr>
          <p:cNvPr id="10" name="Picture 9"/>
          <p:cNvPicPr>
            <a:picLocks noChangeAspect="1"/>
          </p:cNvPicPr>
          <p:nvPr userDrawn="1"/>
        </p:nvPicPr>
        <p:blipFill>
          <a:blip r:embed="rId2"/>
          <a:stretch>
            <a:fillRect/>
          </a:stretch>
        </p:blipFill>
        <p:spPr>
          <a:xfrm>
            <a:off x="457201" y="6264275"/>
            <a:ext cx="1004381" cy="457200"/>
          </a:xfrm>
          <a:prstGeom prst="rect">
            <a:avLst/>
          </a:prstGeom>
        </p:spPr>
      </p:pic>
    </p:spTree>
    <p:extLst>
      <p:ext uri="{BB962C8B-B14F-4D97-AF65-F5344CB8AC3E}">
        <p14:creationId xmlns:p14="http://schemas.microsoft.com/office/powerpoint/2010/main" val="3741761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p:txBody>
          <a:bodyPr/>
          <a:lstStyle/>
          <a:p>
            <a:fld id="{A6C4FE00-48D1-1049-B6D1-3606DD436236}" type="slidenum">
              <a:rPr lang="en-US" smtClean="0"/>
              <a:t>‹#›</a:t>
            </a:fld>
            <a:endParaRPr lang="en-US"/>
          </a:p>
        </p:txBody>
      </p:sp>
      <p:pic>
        <p:nvPicPr>
          <p:cNvPr id="6" name="Picture 5"/>
          <p:cNvPicPr>
            <a:picLocks noChangeAspect="1"/>
          </p:cNvPicPr>
          <p:nvPr userDrawn="1"/>
        </p:nvPicPr>
        <p:blipFill>
          <a:blip r:embed="rId2"/>
          <a:stretch>
            <a:fillRect/>
          </a:stretch>
        </p:blipFill>
        <p:spPr>
          <a:xfrm>
            <a:off x="457201" y="6264275"/>
            <a:ext cx="1004381" cy="457200"/>
          </a:xfrm>
          <a:prstGeom prst="rect">
            <a:avLst/>
          </a:prstGeom>
        </p:spPr>
      </p:pic>
    </p:spTree>
    <p:extLst>
      <p:ext uri="{BB962C8B-B14F-4D97-AF65-F5344CB8AC3E}">
        <p14:creationId xmlns:p14="http://schemas.microsoft.com/office/powerpoint/2010/main" val="3934244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6"/>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685800"/>
          </a:xfrm>
          <a:prstGeom prst="rect">
            <a:avLst/>
          </a:prstGeom>
        </p:spPr>
        <p:txBody>
          <a:bodyPr vert="horz" lIns="0" tIns="0" rIns="0" bIns="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143000"/>
            <a:ext cx="8229600" cy="5029200"/>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solidFill>
              </a:defRPr>
            </a:lvl1pPr>
          </a:lstStyle>
          <a:p>
            <a:fld id="{A6C4FE00-48D1-1049-B6D1-3606DD436236}" type="slidenum">
              <a:rPr lang="en-US" smtClean="0"/>
              <a:pPr/>
              <a:t>‹#›</a:t>
            </a:fld>
            <a:endParaRPr lang="en-US"/>
          </a:p>
        </p:txBody>
      </p:sp>
    </p:spTree>
    <p:extLst>
      <p:ext uri="{BB962C8B-B14F-4D97-AF65-F5344CB8AC3E}">
        <p14:creationId xmlns:p14="http://schemas.microsoft.com/office/powerpoint/2010/main" val="32251504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xStyles>
    <p:titleStyle>
      <a:lvl1pPr algn="l" defTabSz="457200" rtl="0" eaLnBrk="1" latinLnBrk="0" hangingPunct="1">
        <a:spcBef>
          <a:spcPct val="0"/>
        </a:spcBef>
        <a:buNone/>
        <a:defRPr sz="4400" kern="1200">
          <a:solidFill>
            <a:schemeClr val="accent1"/>
          </a:solidFill>
          <a:latin typeface="+mj-lt"/>
          <a:ea typeface="+mj-ea"/>
          <a:cs typeface="+mj-cs"/>
        </a:defRPr>
      </a:lvl1pPr>
    </p:titleStyle>
    <p:bodyStyle>
      <a:lvl1pPr marL="342900" indent="-342900" algn="l" defTabSz="457200" rtl="0" eaLnBrk="1" latinLnBrk="0" hangingPunct="1">
        <a:spcBef>
          <a:spcPts val="0"/>
        </a:spcBef>
        <a:spcAft>
          <a:spcPts val="1200"/>
        </a:spcAft>
        <a:buClr>
          <a:schemeClr val="accent1"/>
        </a:buClr>
        <a:buFont typeface="Arial"/>
        <a:buChar char="•"/>
        <a:defRPr sz="2800" kern="1200">
          <a:solidFill>
            <a:schemeClr val="tx1"/>
          </a:solidFill>
          <a:latin typeface="+mn-lt"/>
          <a:ea typeface="+mn-ea"/>
          <a:cs typeface="+mn-cs"/>
        </a:defRPr>
      </a:lvl1pPr>
      <a:lvl2pPr marL="742950" indent="-285750" algn="l" defTabSz="457200" rtl="0" eaLnBrk="1" latinLnBrk="0" hangingPunct="1">
        <a:spcBef>
          <a:spcPts val="0"/>
        </a:spcBef>
        <a:spcAft>
          <a:spcPts val="600"/>
        </a:spcAft>
        <a:buClr>
          <a:schemeClr val="accent1"/>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ts val="0"/>
        </a:spcBef>
        <a:spcAft>
          <a:spcPts val="600"/>
        </a:spcAft>
        <a:buClr>
          <a:schemeClr val="accent1"/>
        </a:buClr>
        <a:buFont typeface="Arial"/>
        <a:buChar char="•"/>
        <a:defRPr sz="2000" kern="1200">
          <a:solidFill>
            <a:schemeClr val="tx1"/>
          </a:solidFill>
          <a:latin typeface="+mn-lt"/>
          <a:ea typeface="+mn-ea"/>
          <a:cs typeface="+mn-cs"/>
        </a:defRPr>
      </a:lvl3pPr>
      <a:lvl4pPr marL="1600200" indent="-228600" algn="l" defTabSz="457200" rtl="0" eaLnBrk="1" latinLnBrk="0" hangingPunct="1">
        <a:spcBef>
          <a:spcPts val="0"/>
        </a:spcBef>
        <a:spcAft>
          <a:spcPts val="600"/>
        </a:spcAft>
        <a:buClr>
          <a:schemeClr val="accent1"/>
        </a:buClr>
        <a:buFont typeface="Arial"/>
        <a:buChar char="–"/>
        <a:defRPr sz="1800" kern="1200">
          <a:solidFill>
            <a:schemeClr val="tx1"/>
          </a:solidFill>
          <a:latin typeface="+mn-lt"/>
          <a:ea typeface="+mn-ea"/>
          <a:cs typeface="+mn-cs"/>
        </a:defRPr>
      </a:lvl4pPr>
      <a:lvl5pPr marL="2057400" indent="-228600" algn="l" defTabSz="457200" rtl="0" eaLnBrk="1" latinLnBrk="0" hangingPunct="1">
        <a:spcBef>
          <a:spcPts val="0"/>
        </a:spcBef>
        <a:spcAft>
          <a:spcPts val="600"/>
        </a:spcAft>
        <a:buClr>
          <a:schemeClr val="accent1"/>
        </a:buClr>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bobsakson/EFOptimization"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Optimizing Entity Framework</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81077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Any|FirstOrDefault|Single</a:t>
            </a:r>
            <a:endParaRPr lang="en-US" dirty="0"/>
          </a:p>
        </p:txBody>
      </p:sp>
      <p:sp>
        <p:nvSpPr>
          <p:cNvPr id="3" name="Content Placeholder 2"/>
          <p:cNvSpPr>
            <a:spLocks noGrp="1"/>
          </p:cNvSpPr>
          <p:nvPr>
            <p:ph sz="quarter" idx="13"/>
          </p:nvPr>
        </p:nvSpPr>
        <p:spPr/>
        <p:txBody>
          <a:bodyPr anchor="ctr"/>
          <a:lstStyle/>
          <a:p>
            <a:pPr marL="0" indent="0" algn="ctr">
              <a:buNone/>
            </a:pPr>
            <a:r>
              <a:rPr lang="en-US" sz="6000" dirty="0" smtClean="0"/>
              <a:t>Which one should I use?</a:t>
            </a:r>
          </a:p>
          <a:p>
            <a:endParaRPr lang="en-US" dirty="0"/>
          </a:p>
        </p:txBody>
      </p:sp>
    </p:spTree>
    <p:extLst>
      <p:ext uri="{BB962C8B-B14F-4D97-AF65-F5344CB8AC3E}">
        <p14:creationId xmlns:p14="http://schemas.microsoft.com/office/powerpoint/2010/main" val="3975661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Any vs. </a:t>
            </a:r>
            <a:r>
              <a:rPr lang="en-US" dirty="0" err="1" smtClean="0"/>
              <a:t>FirstOrDefault</a:t>
            </a:r>
            <a:endParaRPr lang="en-US" dirty="0"/>
          </a:p>
        </p:txBody>
      </p:sp>
      <p:sp>
        <p:nvSpPr>
          <p:cNvPr id="3" name="Content Placeholder 2"/>
          <p:cNvSpPr>
            <a:spLocks noGrp="1"/>
          </p:cNvSpPr>
          <p:nvPr>
            <p:ph sz="quarter" idx="13"/>
          </p:nvPr>
        </p:nvSpPr>
        <p:spPr/>
        <p:txBody>
          <a:bodyPr/>
          <a:lstStyle/>
          <a:p>
            <a:r>
              <a:rPr lang="en-US" dirty="0" smtClean="0"/>
              <a:t>Any</a:t>
            </a:r>
          </a:p>
          <a:p>
            <a:pPr marL="0" indent="0">
              <a:buNone/>
            </a:pPr>
            <a:endParaRPr lang="en-US" dirty="0" smtClean="0"/>
          </a:p>
          <a:p>
            <a:endParaRPr lang="en-US" dirty="0" smtClean="0"/>
          </a:p>
          <a:p>
            <a:r>
              <a:rPr lang="en-US" dirty="0" err="1" smtClean="0"/>
              <a:t>FirstOrDefault</a:t>
            </a:r>
            <a:endParaRPr lang="en-US" dirty="0" smtClean="0"/>
          </a:p>
          <a:p>
            <a:endParaRPr lang="en-US" dirty="0" smtClean="0"/>
          </a:p>
          <a:p>
            <a:endParaRPr lang="en-US" dirty="0"/>
          </a:p>
          <a:p>
            <a:endParaRPr lang="en-US" dirty="0" smtClean="0"/>
          </a:p>
          <a:p>
            <a:r>
              <a:rPr lang="en-US" dirty="0" smtClean="0"/>
              <a:t>Which one is faster? It depends.</a:t>
            </a:r>
            <a:endParaRPr lang="en-US" dirty="0"/>
          </a:p>
        </p:txBody>
      </p:sp>
      <p:pic>
        <p:nvPicPr>
          <p:cNvPr id="6" name="Picture 5"/>
          <p:cNvPicPr>
            <a:picLocks noChangeAspect="1"/>
          </p:cNvPicPr>
          <p:nvPr/>
        </p:nvPicPr>
        <p:blipFill>
          <a:blip r:embed="rId3"/>
          <a:stretch>
            <a:fillRect/>
          </a:stretch>
        </p:blipFill>
        <p:spPr>
          <a:xfrm>
            <a:off x="767129" y="1684460"/>
            <a:ext cx="2914650" cy="1009650"/>
          </a:xfrm>
          <a:prstGeom prst="rect">
            <a:avLst/>
          </a:prstGeom>
        </p:spPr>
      </p:pic>
      <p:pic>
        <p:nvPicPr>
          <p:cNvPr id="8" name="Picture 7"/>
          <p:cNvPicPr>
            <a:picLocks noChangeAspect="1"/>
          </p:cNvPicPr>
          <p:nvPr/>
        </p:nvPicPr>
        <p:blipFill>
          <a:blip r:embed="rId4"/>
          <a:stretch>
            <a:fillRect/>
          </a:stretch>
        </p:blipFill>
        <p:spPr>
          <a:xfrm>
            <a:off x="767129" y="3429000"/>
            <a:ext cx="3152775" cy="1028700"/>
          </a:xfrm>
          <a:prstGeom prst="rect">
            <a:avLst/>
          </a:prstGeom>
        </p:spPr>
      </p:pic>
    </p:spTree>
    <p:extLst>
      <p:ext uri="{BB962C8B-B14F-4D97-AF65-F5344CB8AC3E}">
        <p14:creationId xmlns:p14="http://schemas.microsoft.com/office/powerpoint/2010/main" val="300802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Strategies</a:t>
            </a:r>
            <a:endParaRPr lang="en-US" dirty="0"/>
          </a:p>
        </p:txBody>
      </p:sp>
      <p:sp>
        <p:nvSpPr>
          <p:cNvPr id="3" name="Content Placeholder 2"/>
          <p:cNvSpPr>
            <a:spLocks noGrp="1"/>
          </p:cNvSpPr>
          <p:nvPr>
            <p:ph sz="quarter" idx="13"/>
          </p:nvPr>
        </p:nvSpPr>
        <p:spPr/>
        <p:txBody>
          <a:bodyPr/>
          <a:lstStyle/>
          <a:p>
            <a:r>
              <a:rPr lang="en-US" dirty="0" err="1" smtClean="0"/>
              <a:t>AsNoTracking</a:t>
            </a:r>
            <a:endParaRPr lang="en-US" dirty="0"/>
          </a:p>
          <a:p>
            <a:pPr lvl="1"/>
            <a:r>
              <a:rPr lang="en-US" dirty="0" smtClean="0"/>
              <a:t>Large sets</a:t>
            </a:r>
          </a:p>
          <a:p>
            <a:pPr lvl="1"/>
            <a:r>
              <a:rPr lang="en-US" dirty="0" smtClean="0"/>
              <a:t>Read only</a:t>
            </a:r>
          </a:p>
          <a:p>
            <a:r>
              <a:rPr lang="en-US" dirty="0" smtClean="0"/>
              <a:t>Bad practice of loading children through the parent</a:t>
            </a:r>
            <a:endParaRPr lang="en-US" dirty="0"/>
          </a:p>
          <a:p>
            <a:endParaRPr lang="en-US" dirty="0" smtClean="0"/>
          </a:p>
        </p:txBody>
      </p:sp>
    </p:spTree>
    <p:extLst>
      <p:ext uri="{BB962C8B-B14F-4D97-AF65-F5344CB8AC3E}">
        <p14:creationId xmlns:p14="http://schemas.microsoft.com/office/powerpoint/2010/main" val="3879853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DTO</a:t>
            </a:r>
            <a:endParaRPr lang="en-US" dirty="0"/>
          </a:p>
        </p:txBody>
      </p:sp>
      <p:sp>
        <p:nvSpPr>
          <p:cNvPr id="3" name="Content Placeholder 2"/>
          <p:cNvSpPr>
            <a:spLocks noGrp="1"/>
          </p:cNvSpPr>
          <p:nvPr>
            <p:ph sz="quarter" idx="13"/>
          </p:nvPr>
        </p:nvSpPr>
        <p:spPr/>
        <p:txBody>
          <a:bodyPr/>
          <a:lstStyle/>
          <a:p>
            <a:r>
              <a:rPr lang="en-US" dirty="0" smtClean="0"/>
              <a:t>When to use</a:t>
            </a:r>
          </a:p>
          <a:p>
            <a:pPr lvl="1"/>
            <a:r>
              <a:rPr lang="en-US" dirty="0" smtClean="0"/>
              <a:t>When you only need a subset of columns</a:t>
            </a:r>
          </a:p>
          <a:p>
            <a:pPr lvl="1"/>
            <a:r>
              <a:rPr lang="en-US" dirty="0" smtClean="0"/>
              <a:t>When you only need one property off a relation</a:t>
            </a:r>
          </a:p>
          <a:p>
            <a:r>
              <a:rPr lang="en-US" dirty="0" smtClean="0"/>
              <a:t>Benefits</a:t>
            </a:r>
          </a:p>
          <a:p>
            <a:pPr lvl="1"/>
            <a:r>
              <a:rPr lang="en-US" dirty="0" smtClean="0"/>
              <a:t>Leaner Queries</a:t>
            </a:r>
          </a:p>
          <a:p>
            <a:pPr lvl="1"/>
            <a:r>
              <a:rPr lang="en-US" dirty="0" smtClean="0"/>
              <a:t>Less to materialize</a:t>
            </a:r>
            <a:endParaRPr lang="en-US" dirty="0"/>
          </a:p>
        </p:txBody>
      </p:sp>
    </p:spTree>
    <p:extLst>
      <p:ext uri="{BB962C8B-B14F-4D97-AF65-F5344CB8AC3E}">
        <p14:creationId xmlns:p14="http://schemas.microsoft.com/office/powerpoint/2010/main" val="3066185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Nested Includes</a:t>
            </a:r>
            <a:endParaRPr lang="en-US" dirty="0"/>
          </a:p>
        </p:txBody>
      </p:sp>
      <p:sp>
        <p:nvSpPr>
          <p:cNvPr id="3" name="Content Placeholder 2"/>
          <p:cNvSpPr>
            <a:spLocks noGrp="1"/>
          </p:cNvSpPr>
          <p:nvPr>
            <p:ph sz="quarter" idx="13"/>
          </p:nvPr>
        </p:nvSpPr>
        <p:spPr/>
        <p:txBody>
          <a:bodyPr/>
          <a:lstStyle/>
          <a:p>
            <a:r>
              <a:rPr lang="en-US" dirty="0" smtClean="0"/>
              <a:t>Queries are changed to unions</a:t>
            </a:r>
          </a:p>
          <a:p>
            <a:r>
              <a:rPr lang="en-US" dirty="0" smtClean="0"/>
              <a:t>Mitigation</a:t>
            </a:r>
          </a:p>
          <a:p>
            <a:pPr lvl="1"/>
            <a:r>
              <a:rPr lang="en-US" dirty="0" smtClean="0"/>
              <a:t>Use DTO for getting columns you need</a:t>
            </a:r>
          </a:p>
          <a:p>
            <a:pPr lvl="1"/>
            <a:r>
              <a:rPr lang="en-US" dirty="0" smtClean="0"/>
              <a:t>Some situations might make sense to do a separate query</a:t>
            </a:r>
          </a:p>
        </p:txBody>
      </p:sp>
    </p:spTree>
    <p:extLst>
      <p:ext uri="{BB962C8B-B14F-4D97-AF65-F5344CB8AC3E}">
        <p14:creationId xmlns:p14="http://schemas.microsoft.com/office/powerpoint/2010/main" val="3461157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Nested Includes Cont.</a:t>
            </a:r>
            <a:endParaRPr lang="en-US" dirty="0"/>
          </a:p>
        </p:txBody>
      </p:sp>
      <p:sp>
        <p:nvSpPr>
          <p:cNvPr id="3" name="Content Placeholder 2"/>
          <p:cNvSpPr>
            <a:spLocks noGrp="1"/>
          </p:cNvSpPr>
          <p:nvPr>
            <p:ph sz="quarter" idx="13"/>
          </p:nvPr>
        </p:nvSpPr>
        <p:spPr/>
        <p:txBody>
          <a:bodyPr/>
          <a:lstStyle/>
          <a:p>
            <a:r>
              <a:rPr lang="en-US" dirty="0" smtClean="0"/>
              <a:t>Escher Example</a:t>
            </a:r>
          </a:p>
          <a:p>
            <a:endParaRPr lang="en-US" dirty="0"/>
          </a:p>
          <a:p>
            <a:endParaRPr lang="en-US" dirty="0" smtClean="0"/>
          </a:p>
          <a:p>
            <a:endParaRPr lang="en-US" dirty="0"/>
          </a:p>
          <a:p>
            <a:endParaRPr lang="en-US" dirty="0" smtClean="0"/>
          </a:p>
          <a:p>
            <a:endParaRPr lang="en-US" dirty="0"/>
          </a:p>
          <a:p>
            <a:pPr lvl="1"/>
            <a:r>
              <a:rPr lang="en-US" dirty="0" smtClean="0"/>
              <a:t>Previously we were always including these relations</a:t>
            </a:r>
          </a:p>
          <a:p>
            <a:pPr lvl="1"/>
            <a:r>
              <a:rPr lang="en-US" dirty="0" smtClean="0"/>
              <a:t>Separated to be an ad hoc function call</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6979" y="1638578"/>
            <a:ext cx="6950042" cy="2834886"/>
          </a:xfrm>
          <a:prstGeom prst="rect">
            <a:avLst/>
          </a:prstGeom>
        </p:spPr>
      </p:pic>
    </p:spTree>
    <p:extLst>
      <p:ext uri="{BB962C8B-B14F-4D97-AF65-F5344CB8AC3E}">
        <p14:creationId xmlns:p14="http://schemas.microsoft.com/office/powerpoint/2010/main" val="1350288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AutoDetectChanges</a:t>
            </a:r>
            <a:endParaRPr lang="en-US" dirty="0"/>
          </a:p>
        </p:txBody>
      </p:sp>
      <p:sp>
        <p:nvSpPr>
          <p:cNvPr id="3" name="Content Placeholder 2"/>
          <p:cNvSpPr>
            <a:spLocks noGrp="1"/>
          </p:cNvSpPr>
          <p:nvPr>
            <p:ph sz="quarter" idx="13"/>
          </p:nvPr>
        </p:nvSpPr>
        <p:spPr/>
        <p:txBody>
          <a:bodyPr/>
          <a:lstStyle/>
          <a:p>
            <a:r>
              <a:rPr lang="en-US" dirty="0" smtClean="0"/>
              <a:t>Disables change tracking for the whole context instead of for a set</a:t>
            </a:r>
          </a:p>
          <a:p>
            <a:r>
              <a:rPr lang="en-US" dirty="0" smtClean="0"/>
              <a:t>Only use for a read-only context</a:t>
            </a:r>
          </a:p>
          <a:p>
            <a:endParaRPr lang="en-US" dirty="0"/>
          </a:p>
          <a:p>
            <a:pPr marL="0" indent="0">
              <a:buNone/>
            </a:pPr>
            <a:endParaRPr lang="en-US" dirty="0" smtClean="0"/>
          </a:p>
          <a:p>
            <a:r>
              <a:rPr lang="en-US" dirty="0" smtClean="0"/>
              <a:t>Disabling turns off the EF validation on entities when updating</a:t>
            </a:r>
            <a:endParaRPr lang="en-US" dirty="0"/>
          </a:p>
        </p:txBody>
      </p:sp>
      <p:sp>
        <p:nvSpPr>
          <p:cNvPr id="4" name="Title 1"/>
          <p:cNvSpPr txBox="1">
            <a:spLocks/>
          </p:cNvSpPr>
          <p:nvPr/>
        </p:nvSpPr>
        <p:spPr>
          <a:xfrm>
            <a:off x="457200" y="2943726"/>
            <a:ext cx="8229600" cy="685800"/>
          </a:xfrm>
          <a:prstGeom prst="rect">
            <a:avLst/>
          </a:prstGeom>
        </p:spPr>
        <p:txBody>
          <a:bodyPr vert="horz" lIns="0" tIns="0" rIns="0" bIns="0" rtlCol="0" anchor="ctr">
            <a:normAutofit/>
          </a:bodyPr>
          <a:lstStyle>
            <a:lvl1pPr algn="l" defTabSz="457200" rtl="0" eaLnBrk="1" latinLnBrk="0" hangingPunct="1">
              <a:spcBef>
                <a:spcPct val="0"/>
              </a:spcBef>
              <a:buNone/>
              <a:defRPr sz="4400" kern="1200">
                <a:solidFill>
                  <a:schemeClr val="accent1"/>
                </a:solidFill>
                <a:latin typeface="+mj-lt"/>
                <a:ea typeface="+mj-ea"/>
                <a:cs typeface="+mj-cs"/>
              </a:defRPr>
            </a:lvl1pPr>
          </a:lstStyle>
          <a:p>
            <a:r>
              <a:rPr lang="en-US" dirty="0" err="1" smtClean="0"/>
              <a:t>ValidateOnSave</a:t>
            </a:r>
            <a:endParaRPr lang="en-US" dirty="0"/>
          </a:p>
        </p:txBody>
      </p:sp>
    </p:spTree>
    <p:extLst>
      <p:ext uri="{BB962C8B-B14F-4D97-AF65-F5344CB8AC3E}">
        <p14:creationId xmlns:p14="http://schemas.microsoft.com/office/powerpoint/2010/main" val="2032123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Batching Updates/Inserts</a:t>
            </a:r>
            <a:endParaRPr lang="en-US" dirty="0"/>
          </a:p>
        </p:txBody>
      </p:sp>
      <p:sp>
        <p:nvSpPr>
          <p:cNvPr id="3" name="Content Placeholder 2"/>
          <p:cNvSpPr>
            <a:spLocks noGrp="1"/>
          </p:cNvSpPr>
          <p:nvPr>
            <p:ph sz="quarter" idx="13"/>
          </p:nvPr>
        </p:nvSpPr>
        <p:spPr/>
        <p:txBody>
          <a:bodyPr/>
          <a:lstStyle/>
          <a:p>
            <a:r>
              <a:rPr lang="en-US" dirty="0" smtClean="0"/>
              <a:t>In some situations offers performance improvement</a:t>
            </a:r>
          </a:p>
          <a:p>
            <a:r>
              <a:rPr lang="en-US" dirty="0" err="1" smtClean="0"/>
              <a:t>SaveChanges</a:t>
            </a:r>
            <a:r>
              <a:rPr lang="en-US" dirty="0" smtClean="0"/>
              <a:t> on large amount of changes can timeout</a:t>
            </a:r>
            <a:endParaRPr lang="en-US" dirty="0"/>
          </a:p>
        </p:txBody>
      </p:sp>
    </p:spTree>
    <p:extLst>
      <p:ext uri="{BB962C8B-B14F-4D97-AF65-F5344CB8AC3E}">
        <p14:creationId xmlns:p14="http://schemas.microsoft.com/office/powerpoint/2010/main" val="105200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28600"/>
            <a:ext cx="8229600" cy="5863660"/>
          </a:xfrm>
        </p:spPr>
        <p:txBody>
          <a:bodyPr>
            <a:normAutofit/>
          </a:bodyPr>
          <a:lstStyle/>
          <a:p>
            <a:pPr algn="ctr"/>
            <a:r>
              <a:rPr lang="en-US" dirty="0" smtClean="0"/>
              <a:t>Entity Framework Challenges with Escher</a:t>
            </a:r>
            <a:endParaRPr lang="en-US" dirty="0"/>
          </a:p>
        </p:txBody>
      </p:sp>
    </p:spTree>
    <p:extLst>
      <p:ext uri="{BB962C8B-B14F-4D97-AF65-F5344CB8AC3E}">
        <p14:creationId xmlns:p14="http://schemas.microsoft.com/office/powerpoint/2010/main" val="32352407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Relationships based on Co and Id</a:t>
            </a:r>
            <a:endParaRPr lang="en-US" dirty="0"/>
          </a:p>
        </p:txBody>
      </p:sp>
      <p:sp>
        <p:nvSpPr>
          <p:cNvPr id="4" name="Content Placeholder 3"/>
          <p:cNvSpPr>
            <a:spLocks noGrp="1"/>
          </p:cNvSpPr>
          <p:nvPr>
            <p:ph sz="quarter" idx="13"/>
          </p:nvPr>
        </p:nvSpPr>
        <p:spPr/>
        <p:txBody>
          <a:bodyPr/>
          <a:lstStyle/>
          <a:p>
            <a:r>
              <a:rPr lang="en-US" dirty="0" smtClean="0"/>
              <a:t>No foreign key defined on these columns</a:t>
            </a:r>
          </a:p>
          <a:p>
            <a:r>
              <a:rPr lang="en-US" dirty="0" smtClean="0"/>
              <a:t>Manually created mappings between entities took some trial and error</a:t>
            </a:r>
          </a:p>
          <a:p>
            <a:r>
              <a:rPr lang="en-US" dirty="0" smtClean="0"/>
              <a:t>Unforeseen benefit of joining two somewhat unrelated entities together to short circuit queries (e.g. </a:t>
            </a:r>
            <a:r>
              <a:rPr lang="en-US" dirty="0" err="1" smtClean="0"/>
              <a:t>Einfo.Coptions</a:t>
            </a:r>
            <a:r>
              <a:rPr lang="en-US" dirty="0" smtClean="0"/>
              <a:t> instead of </a:t>
            </a:r>
            <a:r>
              <a:rPr lang="en-US" dirty="0" err="1" smtClean="0"/>
              <a:t>Einfo.Cinfo.Coptions</a:t>
            </a:r>
            <a:r>
              <a:rPr lang="en-US" dirty="0" smtClean="0"/>
              <a:t>)</a:t>
            </a:r>
          </a:p>
          <a:p>
            <a:r>
              <a:rPr lang="en-US" dirty="0" smtClean="0"/>
              <a:t>Using Co and Id as the keys is not always consistent (</a:t>
            </a:r>
            <a:r>
              <a:rPr lang="en-US" dirty="0" err="1" smtClean="0"/>
              <a:t>Einfo</a:t>
            </a:r>
            <a:r>
              <a:rPr lang="en-US" dirty="0" smtClean="0"/>
              <a:t> and </a:t>
            </a:r>
            <a:r>
              <a:rPr lang="en-US" dirty="0" err="1" smtClean="0"/>
              <a:t>EInfoPending</a:t>
            </a:r>
            <a:r>
              <a:rPr lang="en-US" dirty="0" smtClean="0"/>
              <a:t>)</a:t>
            </a:r>
            <a:endParaRPr lang="en-US" dirty="0"/>
          </a:p>
        </p:txBody>
      </p:sp>
    </p:spTree>
    <p:extLst>
      <p:ext uri="{BB962C8B-B14F-4D97-AF65-F5344CB8AC3E}">
        <p14:creationId xmlns:p14="http://schemas.microsoft.com/office/powerpoint/2010/main" val="3302593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Presenters</a:t>
            </a:r>
            <a:endParaRPr lang="en-US" dirty="0"/>
          </a:p>
        </p:txBody>
      </p:sp>
      <p:sp>
        <p:nvSpPr>
          <p:cNvPr id="3" name="Content Placeholder 2"/>
          <p:cNvSpPr>
            <a:spLocks noGrp="1"/>
          </p:cNvSpPr>
          <p:nvPr>
            <p:ph sz="quarter" idx="13"/>
          </p:nvPr>
        </p:nvSpPr>
        <p:spPr/>
        <p:txBody>
          <a:bodyPr/>
          <a:lstStyle/>
          <a:p>
            <a:r>
              <a:rPr lang="en-US" dirty="0" smtClean="0"/>
              <a:t>John Wiegert – Dev Lead for Portal </a:t>
            </a:r>
            <a:r>
              <a:rPr lang="en-US" dirty="0" err="1" smtClean="0"/>
              <a:t>Kombat</a:t>
            </a:r>
            <a:endParaRPr lang="en-US" dirty="0" smtClean="0"/>
          </a:p>
          <a:p>
            <a:r>
              <a:rPr lang="en-US" dirty="0" smtClean="0"/>
              <a:t>Bob Sakson – Software Engineer for Portal </a:t>
            </a:r>
            <a:r>
              <a:rPr lang="en-US" dirty="0" err="1" smtClean="0"/>
              <a:t>Kombat</a:t>
            </a:r>
            <a:endParaRPr lang="en-US" dirty="0" smtClean="0"/>
          </a:p>
          <a:p>
            <a:r>
              <a:rPr lang="en-US" dirty="0" smtClean="0"/>
              <a:t>PowerPoint and code can be found here:</a:t>
            </a:r>
          </a:p>
          <a:p>
            <a:pPr lvl="1"/>
            <a:r>
              <a:rPr lang="en-US" dirty="0">
                <a:hlinkClick r:id="rId2"/>
              </a:rPr>
              <a:t>https://github.com/bobsakson/EFOptimization</a:t>
            </a:r>
            <a:endParaRPr lang="en-US" dirty="0"/>
          </a:p>
        </p:txBody>
      </p:sp>
    </p:spTree>
    <p:extLst>
      <p:ext uri="{BB962C8B-B14F-4D97-AF65-F5344CB8AC3E}">
        <p14:creationId xmlns:p14="http://schemas.microsoft.com/office/powerpoint/2010/main" val="24766727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 and Id Casing Inconsistences</a:t>
            </a:r>
            <a:endParaRPr lang="en-US" dirty="0"/>
          </a:p>
        </p:txBody>
      </p:sp>
      <p:sp>
        <p:nvSpPr>
          <p:cNvPr id="3" name="Content Placeholder 2"/>
          <p:cNvSpPr>
            <a:spLocks noGrp="1"/>
          </p:cNvSpPr>
          <p:nvPr>
            <p:ph sz="quarter" idx="13"/>
          </p:nvPr>
        </p:nvSpPr>
        <p:spPr/>
        <p:txBody>
          <a:bodyPr>
            <a:normAutofit fontScale="85000" lnSpcReduction="10000"/>
          </a:bodyPr>
          <a:lstStyle/>
          <a:p>
            <a:r>
              <a:rPr lang="en-US" dirty="0" smtClean="0"/>
              <a:t>Escher uses the </a:t>
            </a:r>
            <a:r>
              <a:rPr lang="en-US" dirty="0"/>
              <a:t>COLLATE </a:t>
            </a:r>
            <a:r>
              <a:rPr lang="en-US" dirty="0" smtClean="0"/>
              <a:t>SQL_Latin1_General_CP1_CI_AS collation</a:t>
            </a:r>
          </a:p>
          <a:p>
            <a:r>
              <a:rPr lang="en-US" dirty="0" smtClean="0"/>
              <a:t>TSQL query considers a Co or Id value of ‘ABCDEF’ the same as ‘</a:t>
            </a:r>
            <a:r>
              <a:rPr lang="en-US" dirty="0" err="1" smtClean="0"/>
              <a:t>abcdef</a:t>
            </a:r>
            <a:r>
              <a:rPr lang="en-US" dirty="0" smtClean="0"/>
              <a:t>’, so case does not matter when joining on these columns</a:t>
            </a:r>
          </a:p>
          <a:p>
            <a:r>
              <a:rPr lang="en-US" dirty="0" smtClean="0"/>
              <a:t>.NET CLR is case sensitive and will not materialize a relationship between two entities if a casing inconsistency exists</a:t>
            </a:r>
          </a:p>
          <a:p>
            <a:r>
              <a:rPr lang="en-US" dirty="0" smtClean="0"/>
              <a:t>Most likely caused by client imports and/or manual update scripts</a:t>
            </a:r>
          </a:p>
          <a:p>
            <a:r>
              <a:rPr lang="en-US" dirty="0" smtClean="0"/>
              <a:t>Can be corrected with a view – unless you need to insert data</a:t>
            </a:r>
          </a:p>
          <a:p>
            <a:r>
              <a:rPr lang="en-US" dirty="0" smtClean="0"/>
              <a:t>Determined that there were ~600k rows of data within the scope of entities used. Updated the data over 2 nights</a:t>
            </a:r>
            <a:endParaRPr lang="en-US" dirty="0"/>
          </a:p>
        </p:txBody>
      </p:sp>
    </p:spTree>
    <p:extLst>
      <p:ext uri="{BB962C8B-B14F-4D97-AF65-F5344CB8AC3E}">
        <p14:creationId xmlns:p14="http://schemas.microsoft.com/office/powerpoint/2010/main" val="3853440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Paycheck History Data</a:t>
            </a:r>
            <a:endParaRPr lang="en-US" dirty="0"/>
          </a:p>
        </p:txBody>
      </p:sp>
      <p:sp>
        <p:nvSpPr>
          <p:cNvPr id="3" name="Content Placeholder 2"/>
          <p:cNvSpPr>
            <a:spLocks noGrp="1"/>
          </p:cNvSpPr>
          <p:nvPr>
            <p:ph sz="quarter" idx="13"/>
          </p:nvPr>
        </p:nvSpPr>
        <p:spPr/>
        <p:txBody>
          <a:bodyPr/>
          <a:lstStyle/>
          <a:p>
            <a:r>
              <a:rPr lang="en-US" dirty="0" err="1" smtClean="0"/>
              <a:t>EPayHist</a:t>
            </a:r>
            <a:r>
              <a:rPr lang="en-US" dirty="0" smtClean="0"/>
              <a:t> and </a:t>
            </a:r>
            <a:r>
              <a:rPr lang="en-US" dirty="0" err="1" smtClean="0"/>
              <a:t>EPayHistDetail</a:t>
            </a:r>
            <a:r>
              <a:rPr lang="en-US" dirty="0" smtClean="0"/>
              <a:t> reside in </a:t>
            </a:r>
            <a:r>
              <a:rPr lang="en-US" dirty="0" err="1" smtClean="0"/>
              <a:t>EscherHistory</a:t>
            </a:r>
            <a:endParaRPr lang="en-US" dirty="0" smtClean="0"/>
          </a:p>
          <a:p>
            <a:r>
              <a:rPr lang="en-US" dirty="0" smtClean="0"/>
              <a:t>Data goes back to 1997</a:t>
            </a:r>
          </a:p>
          <a:p>
            <a:r>
              <a:rPr lang="en-US" dirty="0" smtClean="0"/>
              <a:t>Want to avoid cross database and cross server joins for performance</a:t>
            </a:r>
          </a:p>
          <a:p>
            <a:r>
              <a:rPr lang="en-US" dirty="0" smtClean="0"/>
              <a:t>Created two contexts:</a:t>
            </a:r>
          </a:p>
          <a:p>
            <a:pPr lvl="1"/>
            <a:r>
              <a:rPr lang="en-US" dirty="0" err="1" smtClean="0"/>
              <a:t>EscherHistory</a:t>
            </a:r>
            <a:r>
              <a:rPr lang="en-US" dirty="0" smtClean="0"/>
              <a:t> for the bulk of the data</a:t>
            </a:r>
          </a:p>
          <a:p>
            <a:pPr lvl="1"/>
            <a:r>
              <a:rPr lang="en-US" dirty="0" smtClean="0"/>
              <a:t>Escher for lookup values</a:t>
            </a:r>
          </a:p>
          <a:p>
            <a:pPr lvl="1"/>
            <a:r>
              <a:rPr lang="en-US" dirty="0" smtClean="0"/>
              <a:t>Materialize queries from both contexts, then work on </a:t>
            </a:r>
            <a:r>
              <a:rPr lang="en-US" smtClean="0"/>
              <a:t>in-memory objects</a:t>
            </a:r>
            <a:endParaRPr lang="en-US" dirty="0"/>
          </a:p>
        </p:txBody>
      </p:sp>
    </p:spTree>
    <p:extLst>
      <p:ext uri="{BB962C8B-B14F-4D97-AF65-F5344CB8AC3E}">
        <p14:creationId xmlns:p14="http://schemas.microsoft.com/office/powerpoint/2010/main" val="2197238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3"/>
          </p:nvPr>
        </p:nvSpPr>
        <p:spPr/>
        <p:txBody>
          <a:bodyPr>
            <a:normAutofit/>
          </a:bodyPr>
          <a:lstStyle/>
          <a:p>
            <a:pPr marL="0" indent="0" algn="ctr">
              <a:buNone/>
            </a:pPr>
            <a:endParaRPr lang="en-US" sz="8800" dirty="0" smtClean="0"/>
          </a:p>
          <a:p>
            <a:pPr marL="0" indent="0" algn="ctr">
              <a:buNone/>
            </a:pPr>
            <a:r>
              <a:rPr lang="en-US" sz="8800" dirty="0" smtClean="0"/>
              <a:t>Questions?</a:t>
            </a:r>
            <a:endParaRPr lang="en-US" sz="8800" dirty="0"/>
          </a:p>
        </p:txBody>
      </p:sp>
    </p:spTree>
    <p:extLst>
      <p:ext uri="{BB962C8B-B14F-4D97-AF65-F5344CB8AC3E}">
        <p14:creationId xmlns:p14="http://schemas.microsoft.com/office/powerpoint/2010/main" val="3097323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3"/>
          </p:nvPr>
        </p:nvSpPr>
        <p:spPr/>
        <p:txBody>
          <a:bodyPr anchor="ctr">
            <a:normAutofit/>
          </a:bodyPr>
          <a:lstStyle/>
          <a:p>
            <a:pPr marL="0" indent="0" algn="ctr">
              <a:buNone/>
            </a:pPr>
            <a:r>
              <a:rPr lang="en-US" sz="8000" dirty="0"/>
              <a:t>Examining the Generated EF Query</a:t>
            </a:r>
          </a:p>
        </p:txBody>
      </p:sp>
    </p:spTree>
    <p:extLst>
      <p:ext uri="{BB962C8B-B14F-4D97-AF65-F5344CB8AC3E}">
        <p14:creationId xmlns:p14="http://schemas.microsoft.com/office/powerpoint/2010/main" val="876096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and Dirty</a:t>
            </a:r>
            <a:endParaRPr lang="en-US" dirty="0"/>
          </a:p>
        </p:txBody>
      </p:sp>
      <p:sp>
        <p:nvSpPr>
          <p:cNvPr id="3" name="Content Placeholder 2"/>
          <p:cNvSpPr>
            <a:spLocks noGrp="1"/>
          </p:cNvSpPr>
          <p:nvPr>
            <p:ph sz="quarter" idx="13"/>
          </p:nvPr>
        </p:nvSpPr>
        <p:spPr/>
        <p:txBody>
          <a:bodyPr/>
          <a:lstStyle/>
          <a:p>
            <a:r>
              <a:rPr lang="en-US" dirty="0" smtClean="0"/>
              <a:t>Call </a:t>
            </a:r>
            <a:r>
              <a:rPr lang="en-US" dirty="0" err="1" smtClean="0"/>
              <a:t>ToString</a:t>
            </a:r>
            <a:r>
              <a:rPr lang="en-US" dirty="0" smtClean="0"/>
              <a:t>() on </a:t>
            </a:r>
            <a:r>
              <a:rPr lang="en-US" dirty="0" err="1" smtClean="0"/>
              <a:t>IQueryable</a:t>
            </a:r>
            <a:endParaRPr lang="en-US" dirty="0"/>
          </a:p>
        </p:txBody>
      </p:sp>
    </p:spTree>
    <p:extLst>
      <p:ext uri="{BB962C8B-B14F-4D97-AF65-F5344CB8AC3E}">
        <p14:creationId xmlns:p14="http://schemas.microsoft.com/office/powerpoint/2010/main" val="1595897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Profiler</a:t>
            </a:r>
            <a:endParaRPr lang="en-US" dirty="0"/>
          </a:p>
        </p:txBody>
      </p:sp>
      <p:sp>
        <p:nvSpPr>
          <p:cNvPr id="3" name="Content Placeholder 2"/>
          <p:cNvSpPr>
            <a:spLocks noGrp="1"/>
          </p:cNvSpPr>
          <p:nvPr>
            <p:ph sz="quarter" idx="13"/>
          </p:nvPr>
        </p:nvSpPr>
        <p:spPr/>
        <p:txBody>
          <a:bodyPr/>
          <a:lstStyle/>
          <a:p>
            <a:r>
              <a:rPr lang="en-US" dirty="0" smtClean="0"/>
              <a:t>Quick and dirty – use the Tuning template</a:t>
            </a:r>
          </a:p>
          <a:p>
            <a:r>
              <a:rPr lang="en-US" dirty="0" smtClean="0"/>
              <a:t>To further filter out the noise, filter the column name down to the account used by Entity Framework</a:t>
            </a:r>
            <a:endParaRPr lang="en-US" dirty="0"/>
          </a:p>
        </p:txBody>
      </p:sp>
    </p:spTree>
    <p:extLst>
      <p:ext uri="{BB962C8B-B14F-4D97-AF65-F5344CB8AC3E}">
        <p14:creationId xmlns:p14="http://schemas.microsoft.com/office/powerpoint/2010/main" val="3596852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Glimpse</a:t>
            </a:r>
            <a:endParaRPr lang="en-US" dirty="0"/>
          </a:p>
        </p:txBody>
      </p:sp>
      <p:sp>
        <p:nvSpPr>
          <p:cNvPr id="3" name="Content Placeholder 2"/>
          <p:cNvSpPr>
            <a:spLocks noGrp="1"/>
          </p:cNvSpPr>
          <p:nvPr>
            <p:ph sz="quarter" idx="13"/>
          </p:nvPr>
        </p:nvSpPr>
        <p:spPr/>
        <p:txBody>
          <a:bodyPr/>
          <a:lstStyle/>
          <a:p>
            <a:r>
              <a:rPr lang="en-US" dirty="0" smtClean="0"/>
              <a:t>Powerful performance tuning tool for ASP.NET</a:t>
            </a:r>
          </a:p>
          <a:p>
            <a:r>
              <a:rPr lang="en-US" dirty="0" smtClean="0"/>
              <a:t>Installs via </a:t>
            </a:r>
            <a:r>
              <a:rPr lang="en-US" dirty="0" err="1" smtClean="0"/>
              <a:t>NuGet</a:t>
            </a:r>
            <a:r>
              <a:rPr lang="en-US" dirty="0" smtClean="0"/>
              <a:t> packages, many packages available, but we today we will demonstrate:</a:t>
            </a:r>
          </a:p>
          <a:p>
            <a:pPr lvl="1"/>
            <a:r>
              <a:rPr lang="en-US" dirty="0" smtClean="0"/>
              <a:t>MVC5</a:t>
            </a:r>
          </a:p>
          <a:p>
            <a:pPr lvl="1"/>
            <a:r>
              <a:rPr lang="en-US" dirty="0" smtClean="0"/>
              <a:t>EF6</a:t>
            </a:r>
          </a:p>
          <a:p>
            <a:r>
              <a:rPr lang="en-US" dirty="0" smtClean="0"/>
              <a:t>Provides the capability to inspect previous requests</a:t>
            </a:r>
            <a:endParaRPr lang="en-US" dirty="0"/>
          </a:p>
        </p:txBody>
      </p:sp>
    </p:spTree>
    <p:extLst>
      <p:ext uri="{BB962C8B-B14F-4D97-AF65-F5344CB8AC3E}">
        <p14:creationId xmlns:p14="http://schemas.microsoft.com/office/powerpoint/2010/main" val="3369602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t>Glimpse vs SQL Profiler</a:t>
            </a:r>
            <a:endParaRPr lang="en-US" dirty="0"/>
          </a:p>
        </p:txBody>
      </p:sp>
      <p:sp>
        <p:nvSpPr>
          <p:cNvPr id="3" name="Content Placeholder 2"/>
          <p:cNvSpPr>
            <a:spLocks noGrp="1"/>
          </p:cNvSpPr>
          <p:nvPr>
            <p:ph sz="quarter" idx="13"/>
          </p:nvPr>
        </p:nvSpPr>
        <p:spPr/>
        <p:txBody>
          <a:bodyPr anchor="ctr">
            <a:normAutofit/>
          </a:bodyPr>
          <a:lstStyle/>
          <a:p>
            <a:pPr marL="0" indent="0" algn="ctr">
              <a:buNone/>
            </a:pPr>
            <a:r>
              <a:rPr lang="en-US" sz="6000" dirty="0" smtClean="0"/>
              <a:t>Why use one over the other?</a:t>
            </a:r>
          </a:p>
        </p:txBody>
      </p:sp>
    </p:spTree>
    <p:extLst>
      <p:ext uri="{BB962C8B-B14F-4D97-AF65-F5344CB8AC3E}">
        <p14:creationId xmlns:p14="http://schemas.microsoft.com/office/powerpoint/2010/main" val="2062420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Materialization</a:t>
            </a:r>
            <a:endParaRPr lang="en-US" dirty="0"/>
          </a:p>
        </p:txBody>
      </p:sp>
      <p:sp>
        <p:nvSpPr>
          <p:cNvPr id="3" name="Content Placeholder 2"/>
          <p:cNvSpPr>
            <a:spLocks noGrp="1"/>
          </p:cNvSpPr>
          <p:nvPr>
            <p:ph sz="quarter" idx="13"/>
          </p:nvPr>
        </p:nvSpPr>
        <p:spPr/>
        <p:txBody>
          <a:bodyPr/>
          <a:lstStyle/>
          <a:p>
            <a:r>
              <a:rPr lang="en-US" dirty="0" smtClean="0"/>
              <a:t>Deferred Execution</a:t>
            </a:r>
          </a:p>
          <a:p>
            <a:r>
              <a:rPr lang="en-US" dirty="0" smtClean="0"/>
              <a:t>Immediate Execution – singletons and collections</a:t>
            </a:r>
          </a:p>
          <a:p>
            <a:r>
              <a:rPr lang="en-US" dirty="0" smtClean="0"/>
              <a:t>Store Execution – materialized objects into query results</a:t>
            </a:r>
          </a:p>
        </p:txBody>
      </p:sp>
    </p:spTree>
    <p:extLst>
      <p:ext uri="{BB962C8B-B14F-4D97-AF65-F5344CB8AC3E}">
        <p14:creationId xmlns:p14="http://schemas.microsoft.com/office/powerpoint/2010/main" val="1879198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Lazy vs Eager loading</a:t>
            </a:r>
            <a:endParaRPr lang="en-US" dirty="0"/>
          </a:p>
        </p:txBody>
      </p:sp>
      <p:sp>
        <p:nvSpPr>
          <p:cNvPr id="3" name="Content Placeholder 2"/>
          <p:cNvSpPr>
            <a:spLocks noGrp="1"/>
          </p:cNvSpPr>
          <p:nvPr>
            <p:ph sz="quarter" idx="13"/>
          </p:nvPr>
        </p:nvSpPr>
        <p:spPr/>
        <p:txBody>
          <a:bodyPr/>
          <a:lstStyle/>
          <a:p>
            <a:r>
              <a:rPr lang="en-US" dirty="0" smtClean="0"/>
              <a:t>Use includes when you know you need access to a related entity’s properties</a:t>
            </a:r>
          </a:p>
          <a:p>
            <a:r>
              <a:rPr lang="en-US" dirty="0" smtClean="0"/>
              <a:t>Nested includes generate UNIONS</a:t>
            </a:r>
          </a:p>
          <a:p>
            <a:r>
              <a:rPr lang="en-US" dirty="0" smtClean="0"/>
              <a:t>If you are going to loop over a related entity, it probably makes sense to use an include statement</a:t>
            </a:r>
          </a:p>
          <a:p>
            <a:endParaRPr lang="en-US" dirty="0"/>
          </a:p>
        </p:txBody>
      </p:sp>
    </p:spTree>
    <p:extLst>
      <p:ext uri="{BB962C8B-B14F-4D97-AF65-F5344CB8AC3E}">
        <p14:creationId xmlns:p14="http://schemas.microsoft.com/office/powerpoint/2010/main" val="3919260871"/>
      </p:ext>
    </p:extLst>
  </p:cSld>
  <p:clrMapOvr>
    <a:masterClrMapping/>
  </p:clrMapOvr>
</p:sld>
</file>

<file path=ppt/theme/theme1.xml><?xml version="1.0" encoding="utf-8"?>
<a:theme xmlns:a="http://schemas.openxmlformats.org/drawingml/2006/main" name="Paylocity-PPT_01">
  <a:themeElements>
    <a:clrScheme name="Paylocity">
      <a:dk1>
        <a:srgbClr val="212121"/>
      </a:dk1>
      <a:lt1>
        <a:sysClr val="window" lastClr="FFFFFF"/>
      </a:lt1>
      <a:dk2>
        <a:srgbClr val="212121"/>
      </a:dk2>
      <a:lt2>
        <a:srgbClr val="E5E5E5"/>
      </a:lt2>
      <a:accent1>
        <a:srgbClr val="E1751C"/>
      </a:accent1>
      <a:accent2>
        <a:srgbClr val="B62122"/>
      </a:accent2>
      <a:accent3>
        <a:srgbClr val="4BB1E6"/>
      </a:accent3>
      <a:accent4>
        <a:srgbClr val="F1DC59"/>
      </a:accent4>
      <a:accent5>
        <a:srgbClr val="6CBC6B"/>
      </a:accent5>
      <a:accent6>
        <a:srgbClr val="DB6963"/>
      </a:accent6>
      <a:hlink>
        <a:srgbClr val="1C8DC8"/>
      </a:hlink>
      <a:folHlink>
        <a:srgbClr val="135E8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echCon2015-PPT" id="{5A845EBC-45ED-438E-A226-D8C6D29F449C}" vid="{FF4B18FF-1367-433C-9DC9-C56BB69089D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IconOverlay xmlns="http://schemas.microsoft.com/sharepoint/v4" xsi:nil="true"/>
    <_dlc_DocId xmlns="74fe1199-0657-497a-b330-d5fc788606d5">VMKNWV4C7AYW-415-407</_dlc_DocId>
    <_dlc_DocIdUrl xmlns="74fe1199-0657-497a-b330-d5fc788606d5">
      <Url>http://sharepoint/ProductDevelopment/_layouts/15/DocIdRedir.aspx?ID=VMKNWV4C7AYW-415-407</Url>
      <Description>VMKNWV4C7AYW-415-407</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BB44E3C07B06314E86837AE73EBFFEC6" ma:contentTypeVersion="1" ma:contentTypeDescription="Create a new document." ma:contentTypeScope="" ma:versionID="0f4770ef2f02f7c026649a29ce67bad6">
  <xsd:schema xmlns:xsd="http://www.w3.org/2001/XMLSchema" xmlns:xs="http://www.w3.org/2001/XMLSchema" xmlns:p="http://schemas.microsoft.com/office/2006/metadata/properties" xmlns:ns2="74fe1199-0657-497a-b330-d5fc788606d5" xmlns:ns3="http://schemas.microsoft.com/sharepoint/v4" targetNamespace="http://schemas.microsoft.com/office/2006/metadata/properties" ma:root="true" ma:fieldsID="8310e233c5865909bc4100d9045daaef" ns2:_="" ns3:_="">
    <xsd:import namespace="74fe1199-0657-497a-b330-d5fc788606d5"/>
    <xsd:import namespace="http://schemas.microsoft.com/sharepoint/v4"/>
    <xsd:element name="properties">
      <xsd:complexType>
        <xsd:sequence>
          <xsd:element name="documentManagement">
            <xsd:complexType>
              <xsd:all>
                <xsd:element ref="ns2:_dlc_DocId" minOccurs="0"/>
                <xsd:element ref="ns2:_dlc_DocIdUrl" minOccurs="0"/>
                <xsd:element ref="ns2:_dlc_DocIdPersistId" minOccurs="0"/>
                <xsd:element ref="ns3:IconOverla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4fe1199-0657-497a-b330-d5fc788606d5"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AB0175B-2428-4492-95A8-EB54C66344E1}">
  <ds:schemaRefs>
    <ds:schemaRef ds:uri="http://schemas.microsoft.com/sharepoint/v3/contenttype/forms"/>
  </ds:schemaRefs>
</ds:datastoreItem>
</file>

<file path=customXml/itemProps2.xml><?xml version="1.0" encoding="utf-8"?>
<ds:datastoreItem xmlns:ds="http://schemas.openxmlformats.org/officeDocument/2006/customXml" ds:itemID="{6B843530-2250-476E-A297-54B49404DB53}">
  <ds:schemaRefs>
    <ds:schemaRef ds:uri="http://schemas.microsoft.com/sharepoint/events"/>
  </ds:schemaRefs>
</ds:datastoreItem>
</file>

<file path=customXml/itemProps3.xml><?xml version="1.0" encoding="utf-8"?>
<ds:datastoreItem xmlns:ds="http://schemas.openxmlformats.org/officeDocument/2006/customXml" ds:itemID="{F882E511-3CCB-4CD5-95B8-AE4B13CEEB06}">
  <ds:schemaRef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schemas.microsoft.com/sharepoint/v4"/>
    <ds:schemaRef ds:uri="http://purl.org/dc/terms/"/>
    <ds:schemaRef ds:uri="74fe1199-0657-497a-b330-d5fc788606d5"/>
    <ds:schemaRef ds:uri="http://schemas.openxmlformats.org/package/2006/metadata/core-properties"/>
    <ds:schemaRef ds:uri="http://www.w3.org/XML/1998/namespace"/>
  </ds:schemaRefs>
</ds:datastoreItem>
</file>

<file path=customXml/itemProps4.xml><?xml version="1.0" encoding="utf-8"?>
<ds:datastoreItem xmlns:ds="http://schemas.openxmlformats.org/officeDocument/2006/customXml" ds:itemID="{43A73449-778B-4131-8138-C7E3D13E31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4fe1199-0657-497a-b330-d5fc788606d5"/>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TechCon2015-PPT</Template>
  <TotalTime>1358</TotalTime>
  <Words>1223</Words>
  <Application>Microsoft Office PowerPoint</Application>
  <PresentationFormat>On-screen Show (4:3)</PresentationFormat>
  <Paragraphs>122</Paragraphs>
  <Slides>22</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Open Sans</vt:lpstr>
      <vt:lpstr>Paylocity-PPT_01</vt:lpstr>
      <vt:lpstr>Optimizing Entity Framework</vt:lpstr>
      <vt:lpstr>Presenters</vt:lpstr>
      <vt:lpstr>PowerPoint Presentation</vt:lpstr>
      <vt:lpstr>Quick and Dirty</vt:lpstr>
      <vt:lpstr>SQL Profiler</vt:lpstr>
      <vt:lpstr>Glimpse</vt:lpstr>
      <vt:lpstr>Glimpse vs SQL Profiler</vt:lpstr>
      <vt:lpstr>Query Materialization</vt:lpstr>
      <vt:lpstr>Lazy vs Eager loading</vt:lpstr>
      <vt:lpstr>Any|FirstOrDefault|Single</vt:lpstr>
      <vt:lpstr>Any vs. FirstOrDefault</vt:lpstr>
      <vt:lpstr>Query Strategies</vt:lpstr>
      <vt:lpstr>DTO</vt:lpstr>
      <vt:lpstr>Nested Includes</vt:lpstr>
      <vt:lpstr>Nested Includes Cont.</vt:lpstr>
      <vt:lpstr>AutoDetectChanges</vt:lpstr>
      <vt:lpstr>Batching Updates/Inserts</vt:lpstr>
      <vt:lpstr>Entity Framework Challenges with Escher</vt:lpstr>
      <vt:lpstr>Relationships based on Co and Id</vt:lpstr>
      <vt:lpstr>Co and Id Casing Inconsistences</vt:lpstr>
      <vt:lpstr>Paycheck History Data</vt:lpstr>
      <vt:lpstr>PowerPoint Presentation</vt:lpstr>
    </vt:vector>
  </TitlesOfParts>
  <Company>Paylocity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Optimizing Entity Framework</dc:title>
  <dc:creator>Bob Sakson</dc:creator>
  <cp:lastModifiedBy>Bob Sakson</cp:lastModifiedBy>
  <cp:revision>27</cp:revision>
  <dcterms:created xsi:type="dcterms:W3CDTF">2015-09-29T01:19:33Z</dcterms:created>
  <dcterms:modified xsi:type="dcterms:W3CDTF">2015-10-02T19:38:10Z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0x010100BB44E3C07B06314E86837AE73EBFFEC6</vt:lpwstr>
  </property>
  <property fmtid="{D5CDD505-2E9C-101B-9397-08002B2CF9AE}" pid="3" name="_dlc_DocIdItemGuid">
    <vt:lpwstr>c0893473-5f40-4851-8e15-7f51a7e5c3d8</vt:lpwstr>
  </property>
</Properties>
</file>